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1"/>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351" r:id="rId68"/>
    <p:sldId id="271" r:id="rId69"/>
    <p:sldId id="274" r:id="rId7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96"/>
    <p:restoredTop sz="64442"/>
  </p:normalViewPr>
  <p:slideViewPr>
    <p:cSldViewPr snapToGrid="0">
      <p:cViewPr>
        <p:scale>
          <a:sx n="77" d="100"/>
          <a:sy n="77" d="100"/>
        </p:scale>
        <p:origin x="33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ysdig.com/learn-cloud-native/kubernetes-security/kubernetes-admission-controller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reference points to find latitude reading, measures the angle between a celestial object and horizon</a:t>
            </a:r>
          </a:p>
          <a:p>
            <a:pPr marL="0" lvl="0" indent="0" algn="l" rtl="0">
              <a:lnSpc>
                <a:spcPct val="100000"/>
              </a:lnSpc>
              <a:spcBef>
                <a:spcPts val="0"/>
              </a:spcBef>
              <a:spcAft>
                <a:spcPts val="0"/>
              </a:spcAft>
              <a:buSzPts val="1100"/>
              <a:buNone/>
            </a:pPr>
            <a:r>
              <a:rPr lang="en-US" dirty="0"/>
              <a:t>We’ll use two points of reference to help guide us on this cloud native </a:t>
            </a:r>
            <a:r>
              <a:rPr lang="en-US" dirty="0" err="1"/>
              <a:t>journeyL</a:t>
            </a:r>
            <a:br>
              <a:rPr lang="en-US" dirty="0"/>
            </a:b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point of reference well use to help guide us on our cloud native journey</a:t>
            </a:r>
          </a:p>
          <a:p>
            <a:pPr marL="0" lvl="0" indent="0" algn="l" rtl="0">
              <a:lnSpc>
                <a:spcPct val="100000"/>
              </a:lnSpc>
              <a:spcBef>
                <a:spcPts val="0"/>
              </a:spcBef>
              <a:spcAft>
                <a:spcPts val="0"/>
              </a:spcAft>
              <a:buSzPts val="1100"/>
              <a:buNone/>
            </a:pPr>
            <a:r>
              <a:rPr lang="en-US" dirty="0"/>
              <a:t>CNCF Graduated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Sandbox – early stage projects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Graduated and incubating projects are considered stable and are used successfully in production environments.</a:t>
            </a:r>
          </a:p>
          <a:p>
            <a:pPr marL="0" lvl="0" indent="0" algn="l" rtl="0">
              <a:lnSpc>
                <a:spcPct val="100000"/>
              </a:lnSpc>
              <a:spcBef>
                <a:spcPts val="0"/>
              </a:spcBef>
              <a:spcAft>
                <a:spcPts val="0"/>
              </a:spcAft>
              <a:buSzPts val="1100"/>
              <a:buNone/>
            </a:pPr>
            <a:r>
              <a:rPr lang="en-US" dirty="0"/>
              <a:t>Incubating – used in production, healthy number of contributors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Graduation:</a:t>
            </a:r>
          </a:p>
          <a:p>
            <a:pPr>
              <a:buFont typeface="Arial" panose="020B0604020202020204" pitchFamily="34" charset="0"/>
              <a:buChar char="•"/>
            </a:pPr>
            <a:r>
              <a:rPr lang="en-US" dirty="0"/>
              <a:t>Have committers from at least two organizations.</a:t>
            </a:r>
          </a:p>
          <a:p>
            <a:pPr>
              <a:buFont typeface="Arial" panose="020B0604020202020204" pitchFamily="34" charset="0"/>
              <a:buChar char="•"/>
            </a:pPr>
            <a:r>
              <a:rPr lang="en-US" dirty="0"/>
              <a:t>Have completed an independent and third party security audit with results published </a:t>
            </a:r>
          </a:p>
          <a:p>
            <a:pPr>
              <a:buFont typeface="Arial" panose="020B0604020202020204" pitchFamily="34" charset="0"/>
              <a:buChar char="•"/>
            </a:pPr>
            <a:r>
              <a:rPr lang="en-US" dirty="0"/>
              <a:t>Explicitly define a project governance and committer process. </a:t>
            </a:r>
          </a:p>
          <a:p>
            <a:pPr>
              <a:buFont typeface="Arial" panose="020B0604020202020204" pitchFamily="34" charset="0"/>
              <a:buChar char="•"/>
            </a:pPr>
            <a:r>
              <a:rPr lang="en-US" dirty="0"/>
              <a:t>Explicitly define the criteria, process and offboarding or emeritus conditions for project maintainers; or those who may interact with the CNCF on behalf of the project. </a:t>
            </a:r>
          </a:p>
          <a:p>
            <a:pPr>
              <a:buFont typeface="Arial" panose="020B0604020202020204" pitchFamily="34" charset="0"/>
              <a:buChar char="•"/>
            </a:pPr>
            <a:r>
              <a:rPr lang="en-US" dirty="0"/>
              <a:t>Have a public list of project adopters for at least the primary repo </a:t>
            </a:r>
          </a:p>
          <a:p>
            <a:pPr>
              <a:buFont typeface="Arial" panose="020B0604020202020204" pitchFamily="34" charset="0"/>
              <a:buChar char="•"/>
            </a:pPr>
            <a:r>
              <a:rPr lang="en-US" dirty="0"/>
              <a:t>Receive a supermajority vote from the TOC to move to graduation stage. Projects can attempt to move directly from sandbox to graduation, if they can demonstrate sufficient maturity. </a:t>
            </a:r>
            <a:endParaRPr dirty="0"/>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An </a:t>
            </a:r>
            <a:r>
              <a:rPr lang="en-US" dirty="0">
                <a:hlinkClick r:id="rId3"/>
              </a:rPr>
              <a:t>admission controller</a:t>
            </a:r>
            <a:r>
              <a:rPr lang="en-US" dirty="0"/>
              <a:t> </a:t>
            </a:r>
            <a:r>
              <a:rPr lang="en-US" b="1" dirty="0"/>
              <a:t>intercepts and processes requests</a:t>
            </a:r>
            <a:r>
              <a:rPr lang="en-US" dirty="0"/>
              <a:t> to the Kubernetes API prior to persistence of the object, but after the request is authenticated and authorized</a:t>
            </a:r>
            <a:endParaRPr dirty="0"/>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04647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16.png"/><Relationship Id="rId11" Type="http://schemas.openxmlformats.org/officeDocument/2006/relationships/image" Target="../media/image120.sv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svg"/><Relationship Id="rId9" Type="http://schemas.openxmlformats.org/officeDocument/2006/relationships/image" Target="../media/image118.jpe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53.sv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cloudnativeessentials/kubecon2023"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lab.cloudnativeessentials.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14:presetBounceEnd="50000">
                                      <p:stCondLst>
                                        <p:cond delay="0"/>
                                      </p:stCondLst>
                                      <p:childTnLst>
                                        <p:animScale p14:bounceEnd="50000">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14:presetBounceEnd="50000">
                                      <p:stCondLst>
                                        <p:cond delay="0"/>
                                      </p:stCondLst>
                                      <p:childTnLst>
                                        <p:animScale p14:bounceEnd="50000">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14:presetBounceEnd="50000">
                                      <p:stCondLst>
                                        <p:cond delay="0"/>
                                      </p:stCondLst>
                                      <p:childTnLst>
                                        <p:animScale p14:bounceEnd="50000">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14:presetBounceEnd="50000">
                                      <p:stCondLst>
                                        <p:cond delay="0"/>
                                      </p:stCondLst>
                                      <p:childTnLst>
                                        <p:animScale p14:bounceEnd="50000">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14:presetBounceEnd="50000">
                                      <p:stCondLst>
                                        <p:cond delay="0"/>
                                      </p:stCondLst>
                                      <p:childTnLst>
                                        <p:animScale p14:bounceEnd="50000">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14:presetBounceEnd="50000">
                                      <p:stCondLst>
                                        <p:cond delay="0"/>
                                      </p:stCondLst>
                                      <p:childTnLst>
                                        <p:animScale p14:bounceEnd="50000">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14:presetBounceEnd="50000">
                                      <p:stCondLst>
                                        <p:cond delay="0"/>
                                      </p:stCondLst>
                                      <p:childTnLst>
                                        <p:animScale p14:bounceEnd="50000">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14:presetBounceEnd="50000">
                                      <p:stCondLst>
                                        <p:cond delay="0"/>
                                      </p:stCondLst>
                                      <p:childTnLst>
                                        <p:animScale p14:bounceEnd="50000">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14:presetBounceEnd="50000">
                                      <p:stCondLst>
                                        <p:cond delay="0"/>
                                      </p:stCondLst>
                                      <p:childTnLst>
                                        <p:animScale p14:bounceEnd="50000">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300" fill="hold"/>
                                            <p:tgtEl>
                                              <p:spTgt spid="21"/>
                                            </p:tgtEl>
                                          </p:cBhvr>
                                          <p:by x="150000" y="150000"/>
                                        </p:animScale>
                                      </p:childTnLst>
                                    </p:cTn>
                                  </p:par>
                                  <p:par>
                                    <p:cTn id="151" presetID="19" presetClass="emph" presetSubtype="0" fill="hold" nodeType="withEffect">
                                      <p:stCondLst>
                                        <p:cond delay="0"/>
                                      </p:stCondLst>
                                      <p:childTnLst>
                                        <p:animClr clrSpc="rgb" dir="cw">
                                          <p:cBhvr override="childStyle">
                                            <p:cTn id="152" dur="500" fill="hold"/>
                                            <p:tgtEl>
                                              <p:spTgt spid="21"/>
                                            </p:tgtEl>
                                            <p:attrNameLst>
                                              <p:attrName>style.color</p:attrName>
                                            </p:attrNameLst>
                                          </p:cBhvr>
                                          <p:to>
                                            <a:srgbClr val="95ED9A"/>
                                          </p:to>
                                        </p:animClr>
                                        <p:animClr clrSpc="rgb" dir="cw">
                                          <p:cBhvr>
                                            <p:cTn id="153" dur="500" fill="hold"/>
                                            <p:tgtEl>
                                              <p:spTgt spid="21"/>
                                            </p:tgtEl>
                                            <p:attrNameLst>
                                              <p:attrName>fillcolor</p:attrName>
                                            </p:attrNameLst>
                                          </p:cBhvr>
                                          <p:to>
                                            <a:srgbClr val="95ED9A"/>
                                          </p:to>
                                        </p:animClr>
                                        <p:set>
                                          <p:cBhvr>
                                            <p:cTn id="154" dur="500" fill="hold"/>
                                            <p:tgtEl>
                                              <p:spTgt spid="21"/>
                                            </p:tgtEl>
                                            <p:attrNameLst>
                                              <p:attrName>fill.type</p:attrName>
                                            </p:attrNameLst>
                                          </p:cBhvr>
                                          <p:to>
                                            <p:strVal val="solid"/>
                                          </p:to>
                                        </p:set>
                                        <p:set>
                                          <p:cBhvr>
                                            <p:cTn id="155" dur="500" fill="hold"/>
                                            <p:tgtEl>
                                              <p:spTgt spid="21"/>
                                            </p:tgtEl>
                                            <p:attrNameLst>
                                              <p:attrName>fill.on</p:attrName>
                                            </p:attrNameLst>
                                          </p:cBhvr>
                                          <p:to>
                                            <p:strVal val="true"/>
                                          </p:to>
                                        </p:set>
                                      </p:childTnLst>
                                    </p:cTn>
                                  </p:par>
                                </p:childTnLst>
                              </p:cTn>
                            </p:par>
                            <p:par>
                              <p:cTn id="156" fill="hold">
                                <p:stCondLst>
                                  <p:cond delay="6010"/>
                                </p:stCondLst>
                                <p:childTnLst>
                                  <p:par>
                                    <p:cTn id="157" presetID="6" presetClass="emph" presetSubtype="0" autoRev="1" fill="hold" nodeType="afterEffect">
                                      <p:stCondLst>
                                        <p:cond delay="0"/>
                                      </p:stCondLst>
                                      <p:childTnLst>
                                        <p:animScale>
                                          <p:cBhvr>
                                            <p:cTn id="158" dur="300" fill="hold"/>
                                            <p:tgtEl>
                                              <p:spTgt spid="7"/>
                                            </p:tgtEl>
                                          </p:cBhvr>
                                          <p:by x="150000" y="150000"/>
                                        </p:animScale>
                                      </p:childTnLst>
                                    </p:cTn>
                                  </p:par>
                                  <p:par>
                                    <p:cTn id="159" presetID="19" presetClass="emph" presetSubtype="0" fill="hold" nodeType="withEffect">
                                      <p:stCondLst>
                                        <p:cond delay="0"/>
                                      </p:stCondLst>
                                      <p:childTnLst>
                                        <p:animClr clrSpc="rgb" dir="cw">
                                          <p:cBhvr override="childStyle">
                                            <p:cTn id="160" dur="500" fill="hold"/>
                                            <p:tgtEl>
                                              <p:spTgt spid="7"/>
                                            </p:tgtEl>
                                            <p:attrNameLst>
                                              <p:attrName>style.color</p:attrName>
                                            </p:attrNameLst>
                                          </p:cBhvr>
                                          <p:to>
                                            <a:srgbClr val="95ED9A"/>
                                          </p:to>
                                        </p:animClr>
                                        <p:animClr clrSpc="rgb" dir="cw">
                                          <p:cBhvr>
                                            <p:cTn id="161" dur="500" fill="hold"/>
                                            <p:tgtEl>
                                              <p:spTgt spid="7"/>
                                            </p:tgtEl>
                                            <p:attrNameLst>
                                              <p:attrName>fillcolor</p:attrName>
                                            </p:attrNameLst>
                                          </p:cBhvr>
                                          <p:to>
                                            <a:srgbClr val="95ED9A"/>
                                          </p:to>
                                        </p:animClr>
                                        <p:set>
                                          <p:cBhvr>
                                            <p:cTn id="162" dur="500" fill="hold"/>
                                            <p:tgtEl>
                                              <p:spTgt spid="7"/>
                                            </p:tgtEl>
                                            <p:attrNameLst>
                                              <p:attrName>fill.type</p:attrName>
                                            </p:attrNameLst>
                                          </p:cBhvr>
                                          <p:to>
                                            <p:strVal val="solid"/>
                                          </p:to>
                                        </p:set>
                                        <p:set>
                                          <p:cBhvr>
                                            <p:cTn id="163" dur="500" fill="hold"/>
                                            <p:tgtEl>
                                              <p:spTgt spid="7"/>
                                            </p:tgtEl>
                                            <p:attrNameLst>
                                              <p:attrName>fill.on</p:attrName>
                                            </p:attrNameLst>
                                          </p:cBhvr>
                                          <p:to>
                                            <p:strVal val="true"/>
                                          </p:to>
                                        </p:set>
                                      </p:childTnLst>
                                    </p:cTn>
                                  </p:par>
                                </p:childTnLst>
                              </p:cTn>
                            </p:par>
                            <p:par>
                              <p:cTn id="164" fill="hold">
                                <p:stCondLst>
                                  <p:cond delay="6610"/>
                                </p:stCondLst>
                                <p:childTnLst>
                                  <p:par>
                                    <p:cTn id="165" presetID="6" presetClass="emph" presetSubtype="0" autoRev="1" fill="hold" nodeType="afterEffect">
                                      <p:stCondLst>
                                        <p:cond delay="0"/>
                                      </p:stCondLst>
                                      <p:childTnLst>
                                        <p:animScale>
                                          <p:cBhvr>
                                            <p:cTn id="166" dur="300" fill="hold"/>
                                            <p:tgtEl>
                                              <p:spTgt spid="15"/>
                                            </p:tgtEl>
                                          </p:cBhvr>
                                          <p:by x="150000" y="150000"/>
                                        </p:animScale>
                                      </p:childTnLst>
                                    </p:cTn>
                                  </p:par>
                                  <p:par>
                                    <p:cTn id="167" presetID="19" presetClass="emph" presetSubtype="0" fill="hold" nodeType="withEffect">
                                      <p:stCondLst>
                                        <p:cond delay="0"/>
                                      </p:stCondLst>
                                      <p:childTnLst>
                                        <p:animClr clrSpc="rgb" dir="cw">
                                          <p:cBhvr override="childStyle">
                                            <p:cTn id="168" dur="500" fill="hold"/>
                                            <p:tgtEl>
                                              <p:spTgt spid="15"/>
                                            </p:tgtEl>
                                            <p:attrNameLst>
                                              <p:attrName>style.color</p:attrName>
                                            </p:attrNameLst>
                                          </p:cBhvr>
                                          <p:to>
                                            <a:srgbClr val="95ED9A"/>
                                          </p:to>
                                        </p:animClr>
                                        <p:animClr clrSpc="rgb" dir="cw">
                                          <p:cBhvr>
                                            <p:cTn id="169" dur="500" fill="hold"/>
                                            <p:tgtEl>
                                              <p:spTgt spid="15"/>
                                            </p:tgtEl>
                                            <p:attrNameLst>
                                              <p:attrName>fillcolor</p:attrName>
                                            </p:attrNameLst>
                                          </p:cBhvr>
                                          <p:to>
                                            <a:srgbClr val="95ED9A"/>
                                          </p:to>
                                        </p:animClr>
                                        <p:set>
                                          <p:cBhvr>
                                            <p:cTn id="170" dur="500" fill="hold"/>
                                            <p:tgtEl>
                                              <p:spTgt spid="15"/>
                                            </p:tgtEl>
                                            <p:attrNameLst>
                                              <p:attrName>fill.type</p:attrName>
                                            </p:attrNameLst>
                                          </p:cBhvr>
                                          <p:to>
                                            <p:strVal val="solid"/>
                                          </p:to>
                                        </p:set>
                                        <p:set>
                                          <p:cBhvr>
                                            <p:cTn id="171" dur="500" fill="hold"/>
                                            <p:tgtEl>
                                              <p:spTgt spid="15"/>
                                            </p:tgtEl>
                                            <p:attrNameLst>
                                              <p:attrName>fill.on</p:attrName>
                                            </p:attrNameLst>
                                          </p:cBhvr>
                                          <p:to>
                                            <p:strVal val="true"/>
                                          </p:to>
                                        </p:set>
                                      </p:childTnLst>
                                    </p:cTn>
                                  </p:par>
                                </p:childTnLst>
                              </p:cTn>
                            </p:par>
                            <p:par>
                              <p:cTn id="172" fill="hold">
                                <p:stCondLst>
                                  <p:cond delay="7210"/>
                                </p:stCondLst>
                                <p:childTnLst>
                                  <p:par>
                                    <p:cTn id="173" presetID="6" presetClass="emph" presetSubtype="0" autoRev="1" fill="hold" nodeType="afterEffect">
                                      <p:stCondLst>
                                        <p:cond delay="0"/>
                                      </p:stCondLst>
                                      <p:childTnLst>
                                        <p:animScale>
                                          <p:cBhvr>
                                            <p:cTn id="174" dur="300" fill="hold"/>
                                            <p:tgtEl>
                                              <p:spTgt spid="31"/>
                                            </p:tgtEl>
                                          </p:cBhvr>
                                          <p:by x="150000" y="150000"/>
                                        </p:animScale>
                                      </p:childTnLst>
                                    </p:cTn>
                                  </p:par>
                                  <p:par>
                                    <p:cTn id="175" presetID="19" presetClass="emph" presetSubtype="0" fill="hold" nodeType="withEffect">
                                      <p:stCondLst>
                                        <p:cond delay="0"/>
                                      </p:stCondLst>
                                      <p:childTnLst>
                                        <p:animClr clrSpc="rgb" dir="cw">
                                          <p:cBhvr override="childStyle">
                                            <p:cTn id="176" dur="500" fill="hold"/>
                                            <p:tgtEl>
                                              <p:spTgt spid="31"/>
                                            </p:tgtEl>
                                            <p:attrNameLst>
                                              <p:attrName>style.color</p:attrName>
                                            </p:attrNameLst>
                                          </p:cBhvr>
                                          <p:to>
                                            <a:srgbClr val="95ED9A"/>
                                          </p:to>
                                        </p:animClr>
                                        <p:animClr clrSpc="rgb" dir="cw">
                                          <p:cBhvr>
                                            <p:cTn id="177" dur="500" fill="hold"/>
                                            <p:tgtEl>
                                              <p:spTgt spid="31"/>
                                            </p:tgtEl>
                                            <p:attrNameLst>
                                              <p:attrName>fillcolor</p:attrName>
                                            </p:attrNameLst>
                                          </p:cBhvr>
                                          <p:to>
                                            <a:srgbClr val="95ED9A"/>
                                          </p:to>
                                        </p:animClr>
                                        <p:set>
                                          <p:cBhvr>
                                            <p:cTn id="178" dur="500" fill="hold"/>
                                            <p:tgtEl>
                                              <p:spTgt spid="31"/>
                                            </p:tgtEl>
                                            <p:attrNameLst>
                                              <p:attrName>fill.type</p:attrName>
                                            </p:attrNameLst>
                                          </p:cBhvr>
                                          <p:to>
                                            <p:strVal val="solid"/>
                                          </p:to>
                                        </p:set>
                                        <p:set>
                                          <p:cBhvr>
                                            <p:cTn id="179" dur="500" fill="hold"/>
                                            <p:tgtEl>
                                              <p:spTgt spid="31"/>
                                            </p:tgtEl>
                                            <p:attrNameLst>
                                              <p:attrName>fill.on</p:attrName>
                                            </p:attrNameLst>
                                          </p:cBhvr>
                                          <p:to>
                                            <p:strVal val="true"/>
                                          </p:to>
                                        </p:set>
                                      </p:childTnLst>
                                    </p:cTn>
                                  </p:par>
                                </p:childTnLst>
                              </p:cTn>
                            </p:par>
                            <p:par>
                              <p:cTn id="180" fill="hold">
                                <p:stCondLst>
                                  <p:cond delay="7810"/>
                                </p:stCondLst>
                                <p:childTnLst>
                                  <p:par>
                                    <p:cTn id="181" presetID="6" presetClass="emph" presetSubtype="0" autoRev="1" fill="hold" nodeType="afterEffect">
                                      <p:stCondLst>
                                        <p:cond delay="0"/>
                                      </p:stCondLst>
                                      <p:childTnLst>
                                        <p:animScale>
                                          <p:cBhvr>
                                            <p:cTn id="182" dur="300" fill="hold"/>
                                            <p:tgtEl>
                                              <p:spTgt spid="9"/>
                                            </p:tgtEl>
                                          </p:cBhvr>
                                          <p:by x="150000" y="150000"/>
                                        </p:animScale>
                                      </p:childTnLst>
                                    </p:cTn>
                                  </p:par>
                                  <p:par>
                                    <p:cTn id="183" presetID="19" presetClass="emph" presetSubtype="0" fill="hold" nodeType="withEffect">
                                      <p:stCondLst>
                                        <p:cond delay="0"/>
                                      </p:stCondLst>
                                      <p:childTnLst>
                                        <p:animClr clrSpc="rgb" dir="cw">
                                          <p:cBhvr override="childStyle">
                                            <p:cTn id="184" dur="500" fill="hold"/>
                                            <p:tgtEl>
                                              <p:spTgt spid="9"/>
                                            </p:tgtEl>
                                            <p:attrNameLst>
                                              <p:attrName>style.color</p:attrName>
                                            </p:attrNameLst>
                                          </p:cBhvr>
                                          <p:to>
                                            <a:srgbClr val="95ED9A"/>
                                          </p:to>
                                        </p:animClr>
                                        <p:animClr clrSpc="rgb" dir="cw">
                                          <p:cBhvr>
                                            <p:cTn id="185" dur="500" fill="hold"/>
                                            <p:tgtEl>
                                              <p:spTgt spid="9"/>
                                            </p:tgtEl>
                                            <p:attrNameLst>
                                              <p:attrName>fillcolor</p:attrName>
                                            </p:attrNameLst>
                                          </p:cBhvr>
                                          <p:to>
                                            <a:srgbClr val="95ED9A"/>
                                          </p:to>
                                        </p:animClr>
                                        <p:set>
                                          <p:cBhvr>
                                            <p:cTn id="186" dur="500" fill="hold"/>
                                            <p:tgtEl>
                                              <p:spTgt spid="9"/>
                                            </p:tgtEl>
                                            <p:attrNameLst>
                                              <p:attrName>fill.type</p:attrName>
                                            </p:attrNameLst>
                                          </p:cBhvr>
                                          <p:to>
                                            <p:strVal val="solid"/>
                                          </p:to>
                                        </p:set>
                                        <p:set>
                                          <p:cBhvr>
                                            <p:cTn id="187" dur="500" fill="hold"/>
                                            <p:tgtEl>
                                              <p:spTgt spid="9"/>
                                            </p:tgtEl>
                                            <p:attrNameLst>
                                              <p:attrName>fill.on</p:attrName>
                                            </p:attrNameLst>
                                          </p:cBhvr>
                                          <p:to>
                                            <p:strVal val="true"/>
                                          </p:to>
                                        </p:set>
                                      </p:childTnLst>
                                    </p:cTn>
                                  </p:par>
                                </p:childTnLst>
                              </p:cTn>
                            </p:par>
                            <p:par>
                              <p:cTn id="188" fill="hold">
                                <p:stCondLst>
                                  <p:cond delay="8410"/>
                                </p:stCondLst>
                                <p:childTnLst>
                                  <p:par>
                                    <p:cTn id="189" presetID="6" presetClass="emph" presetSubtype="0" autoRev="1" fill="hold" nodeType="afterEffect">
                                      <p:stCondLst>
                                        <p:cond delay="0"/>
                                      </p:stCondLst>
                                      <p:childTnLst>
                                        <p:animScale>
                                          <p:cBhvr>
                                            <p:cTn id="190" dur="300" fill="hold"/>
                                            <p:tgtEl>
                                              <p:spTgt spid="5"/>
                                            </p:tgtEl>
                                          </p:cBhvr>
                                          <p:by x="150000" y="150000"/>
                                        </p:animScale>
                                      </p:childTnLst>
                                    </p:cTn>
                                  </p:par>
                                  <p:par>
                                    <p:cTn id="191" presetID="19" presetClass="emph" presetSubtype="0" fill="hold" nodeType="withEffect">
                                      <p:stCondLst>
                                        <p:cond delay="0"/>
                                      </p:stCondLst>
                                      <p:childTnLst>
                                        <p:animClr clrSpc="rgb" dir="cw">
                                          <p:cBhvr override="childStyle">
                                            <p:cTn id="192" dur="500" fill="hold"/>
                                            <p:tgtEl>
                                              <p:spTgt spid="5"/>
                                            </p:tgtEl>
                                            <p:attrNameLst>
                                              <p:attrName>style.color</p:attrName>
                                            </p:attrNameLst>
                                          </p:cBhvr>
                                          <p:to>
                                            <a:srgbClr val="95ED9A"/>
                                          </p:to>
                                        </p:animClr>
                                        <p:animClr clrSpc="rgb" dir="cw">
                                          <p:cBhvr>
                                            <p:cTn id="193" dur="500" fill="hold"/>
                                            <p:tgtEl>
                                              <p:spTgt spid="5"/>
                                            </p:tgtEl>
                                            <p:attrNameLst>
                                              <p:attrName>fillcolor</p:attrName>
                                            </p:attrNameLst>
                                          </p:cBhvr>
                                          <p:to>
                                            <a:srgbClr val="95ED9A"/>
                                          </p:to>
                                        </p:animClr>
                                        <p:set>
                                          <p:cBhvr>
                                            <p:cTn id="194" dur="500" fill="hold"/>
                                            <p:tgtEl>
                                              <p:spTgt spid="5"/>
                                            </p:tgtEl>
                                            <p:attrNameLst>
                                              <p:attrName>fill.type</p:attrName>
                                            </p:attrNameLst>
                                          </p:cBhvr>
                                          <p:to>
                                            <p:strVal val="solid"/>
                                          </p:to>
                                        </p:set>
                                        <p:set>
                                          <p:cBhvr>
                                            <p:cTn id="195" dur="500" fill="hold"/>
                                            <p:tgtEl>
                                              <p:spTgt spid="5"/>
                                            </p:tgtEl>
                                            <p:attrNameLst>
                                              <p:attrName>fill.on</p:attrName>
                                            </p:attrNameLst>
                                          </p:cBhvr>
                                          <p:to>
                                            <p:strVal val="true"/>
                                          </p:to>
                                        </p:set>
                                      </p:childTnLst>
                                    </p:cTn>
                                  </p:par>
                                </p:childTnLst>
                              </p:cTn>
                            </p:par>
                            <p:par>
                              <p:cTn id="196" fill="hold">
                                <p:stCondLst>
                                  <p:cond delay="9010"/>
                                </p:stCondLst>
                                <p:childTnLst>
                                  <p:par>
                                    <p:cTn id="197" presetID="6" presetClass="emph" presetSubtype="0" autoRev="1" fill="hold" nodeType="afterEffect">
                                      <p:stCondLst>
                                        <p:cond delay="0"/>
                                      </p:stCondLst>
                                      <p:childTnLst>
                                        <p:animScale>
                                          <p:cBhvr>
                                            <p:cTn id="198" dur="300" fill="hold"/>
                                            <p:tgtEl>
                                              <p:spTgt spid="23"/>
                                            </p:tgtEl>
                                          </p:cBhvr>
                                          <p:by x="150000" y="150000"/>
                                        </p:animScale>
                                      </p:childTnLst>
                                    </p:cTn>
                                  </p:par>
                                  <p:par>
                                    <p:cTn id="199" presetID="19" presetClass="emph" presetSubtype="0" fill="hold" nodeType="withEffect">
                                      <p:stCondLst>
                                        <p:cond delay="0"/>
                                      </p:stCondLst>
                                      <p:childTnLst>
                                        <p:animClr clrSpc="rgb" dir="cw">
                                          <p:cBhvr override="childStyle">
                                            <p:cTn id="200" dur="500" fill="hold"/>
                                            <p:tgtEl>
                                              <p:spTgt spid="23"/>
                                            </p:tgtEl>
                                            <p:attrNameLst>
                                              <p:attrName>style.color</p:attrName>
                                            </p:attrNameLst>
                                          </p:cBhvr>
                                          <p:to>
                                            <a:srgbClr val="95ED9A"/>
                                          </p:to>
                                        </p:animClr>
                                        <p:animClr clrSpc="rgb" dir="cw">
                                          <p:cBhvr>
                                            <p:cTn id="201" dur="500" fill="hold"/>
                                            <p:tgtEl>
                                              <p:spTgt spid="23"/>
                                            </p:tgtEl>
                                            <p:attrNameLst>
                                              <p:attrName>fillcolor</p:attrName>
                                            </p:attrNameLst>
                                          </p:cBhvr>
                                          <p:to>
                                            <a:srgbClr val="95ED9A"/>
                                          </p:to>
                                        </p:animClr>
                                        <p:set>
                                          <p:cBhvr>
                                            <p:cTn id="202" dur="500" fill="hold"/>
                                            <p:tgtEl>
                                              <p:spTgt spid="23"/>
                                            </p:tgtEl>
                                            <p:attrNameLst>
                                              <p:attrName>fill.type</p:attrName>
                                            </p:attrNameLst>
                                          </p:cBhvr>
                                          <p:to>
                                            <p:strVal val="solid"/>
                                          </p:to>
                                        </p:set>
                                        <p:set>
                                          <p:cBhvr>
                                            <p:cTn id="203" dur="500" fill="hold"/>
                                            <p:tgtEl>
                                              <p:spTgt spid="23"/>
                                            </p:tgtEl>
                                            <p:attrNameLst>
                                              <p:attrName>fill.on</p:attrName>
                                            </p:attrNameLst>
                                          </p:cBhvr>
                                          <p:to>
                                            <p:strVal val="true"/>
                                          </p:to>
                                        </p:set>
                                      </p:childTnLst>
                                    </p:cTn>
                                  </p:par>
                                </p:childTnLst>
                              </p:cTn>
                            </p:par>
                            <p:par>
                              <p:cTn id="204" fill="hold">
                                <p:stCondLst>
                                  <p:cond delay="9610"/>
                                </p:stCondLst>
                                <p:childTnLst>
                                  <p:par>
                                    <p:cTn id="205" presetID="6" presetClass="emph" presetSubtype="0" autoRev="1" fill="hold" nodeType="afterEffect">
                                      <p:stCondLst>
                                        <p:cond delay="0"/>
                                      </p:stCondLst>
                                      <p:childTnLst>
                                        <p:animScale>
                                          <p:cBhvr>
                                            <p:cTn id="206" dur="300" fill="hold"/>
                                            <p:tgtEl>
                                              <p:spTgt spid="37"/>
                                            </p:tgtEl>
                                          </p:cBhvr>
                                          <p:by x="150000" y="150000"/>
                                        </p:animScale>
                                      </p:childTnLst>
                                    </p:cTn>
                                  </p:par>
                                  <p:par>
                                    <p:cTn id="207" presetID="19" presetClass="emph" presetSubtype="0" fill="hold" nodeType="withEffect">
                                      <p:stCondLst>
                                        <p:cond delay="0"/>
                                      </p:stCondLst>
                                      <p:childTnLst>
                                        <p:animClr clrSpc="rgb" dir="cw">
                                          <p:cBhvr override="childStyle">
                                            <p:cTn id="208" dur="500" fill="hold"/>
                                            <p:tgtEl>
                                              <p:spTgt spid="37"/>
                                            </p:tgtEl>
                                            <p:attrNameLst>
                                              <p:attrName>style.color</p:attrName>
                                            </p:attrNameLst>
                                          </p:cBhvr>
                                          <p:to>
                                            <a:srgbClr val="95ED9A"/>
                                          </p:to>
                                        </p:animClr>
                                        <p:animClr clrSpc="rgb" dir="cw">
                                          <p:cBhvr>
                                            <p:cTn id="209" dur="500" fill="hold"/>
                                            <p:tgtEl>
                                              <p:spTgt spid="37"/>
                                            </p:tgtEl>
                                            <p:attrNameLst>
                                              <p:attrName>fillcolor</p:attrName>
                                            </p:attrNameLst>
                                          </p:cBhvr>
                                          <p:to>
                                            <a:srgbClr val="95ED9A"/>
                                          </p:to>
                                        </p:animClr>
                                        <p:set>
                                          <p:cBhvr>
                                            <p:cTn id="210" dur="500" fill="hold"/>
                                            <p:tgtEl>
                                              <p:spTgt spid="37"/>
                                            </p:tgtEl>
                                            <p:attrNameLst>
                                              <p:attrName>fill.type</p:attrName>
                                            </p:attrNameLst>
                                          </p:cBhvr>
                                          <p:to>
                                            <p:strVal val="solid"/>
                                          </p:to>
                                        </p:set>
                                        <p:set>
                                          <p:cBhvr>
                                            <p:cTn id="211" dur="500" fill="hold"/>
                                            <p:tgtEl>
                                              <p:spTgt spid="37"/>
                                            </p:tgtEl>
                                            <p:attrNameLst>
                                              <p:attrName>fill.on</p:attrName>
                                            </p:attrNameLst>
                                          </p:cBhvr>
                                          <p:to>
                                            <p:strVal val="true"/>
                                          </p:to>
                                        </p:set>
                                      </p:childTnLst>
                                    </p:cTn>
                                  </p:par>
                                </p:childTnLst>
                              </p:cTn>
                            </p:par>
                            <p:par>
                              <p:cTn id="212" fill="hold">
                                <p:stCondLst>
                                  <p:cond delay="10210"/>
                                </p:stCondLst>
                                <p:childTnLst>
                                  <p:par>
                                    <p:cTn id="213" presetID="6" presetClass="emph" presetSubtype="0" autoRev="1" fill="hold" nodeType="afterEffect">
                                      <p:stCondLst>
                                        <p:cond delay="0"/>
                                      </p:stCondLst>
                                      <p:childTnLst>
                                        <p:animScale>
                                          <p:cBhvr>
                                            <p:cTn id="214" dur="300" fill="hold"/>
                                            <p:tgtEl>
                                              <p:spTgt spid="17"/>
                                            </p:tgtEl>
                                          </p:cBhvr>
                                          <p:by x="150000" y="150000"/>
                                        </p:animScale>
                                      </p:childTnLst>
                                    </p:cTn>
                                  </p:par>
                                  <p:par>
                                    <p:cTn id="215" presetID="19" presetClass="emph" presetSubtype="0" fill="hold" nodeType="withEffect">
                                      <p:stCondLst>
                                        <p:cond delay="0"/>
                                      </p:stCondLst>
                                      <p:childTnLst>
                                        <p:animClr clrSpc="rgb" dir="cw">
                                          <p:cBhvr override="childStyle">
                                            <p:cTn id="216" dur="500" fill="hold"/>
                                            <p:tgtEl>
                                              <p:spTgt spid="17"/>
                                            </p:tgtEl>
                                            <p:attrNameLst>
                                              <p:attrName>style.color</p:attrName>
                                            </p:attrNameLst>
                                          </p:cBhvr>
                                          <p:to>
                                            <a:srgbClr val="95ED9A"/>
                                          </p:to>
                                        </p:animClr>
                                        <p:animClr clrSpc="rgb" dir="cw">
                                          <p:cBhvr>
                                            <p:cTn id="217" dur="500" fill="hold"/>
                                            <p:tgtEl>
                                              <p:spTgt spid="17"/>
                                            </p:tgtEl>
                                            <p:attrNameLst>
                                              <p:attrName>fillcolor</p:attrName>
                                            </p:attrNameLst>
                                          </p:cBhvr>
                                          <p:to>
                                            <a:srgbClr val="95ED9A"/>
                                          </p:to>
                                        </p:animClr>
                                        <p:set>
                                          <p:cBhvr>
                                            <p:cTn id="218" dur="500" fill="hold"/>
                                            <p:tgtEl>
                                              <p:spTgt spid="17"/>
                                            </p:tgtEl>
                                            <p:attrNameLst>
                                              <p:attrName>fill.type</p:attrName>
                                            </p:attrNameLst>
                                          </p:cBhvr>
                                          <p:to>
                                            <p:strVal val="solid"/>
                                          </p:to>
                                        </p:set>
                                        <p:set>
                                          <p:cBhvr>
                                            <p:cTn id="219" dur="500" fill="hold"/>
                                            <p:tgtEl>
                                              <p:spTgt spid="17"/>
                                            </p:tgtEl>
                                            <p:attrNameLst>
                                              <p:attrName>fill.on</p:attrName>
                                            </p:attrNameLst>
                                          </p:cBhvr>
                                          <p:to>
                                            <p:strVal val="true"/>
                                          </p:to>
                                        </p:set>
                                      </p:childTnLst>
                                    </p:cTn>
                                  </p:par>
                                </p:childTnLst>
                              </p:cTn>
                            </p:par>
                            <p:par>
                              <p:cTn id="220" fill="hold">
                                <p:stCondLst>
                                  <p:cond delay="10810"/>
                                </p:stCondLst>
                                <p:childTnLst>
                                  <p:par>
                                    <p:cTn id="221" presetID="6" presetClass="emph" presetSubtype="0" autoRev="1" fill="hold" nodeType="afterEffect">
                                      <p:stCondLst>
                                        <p:cond delay="0"/>
                                      </p:stCondLst>
                                      <p:childTnLst>
                                        <p:animScale>
                                          <p:cBhvr>
                                            <p:cTn id="222" dur="300" fill="hold"/>
                                            <p:tgtEl>
                                              <p:spTgt spid="35"/>
                                            </p:tgtEl>
                                          </p:cBhvr>
                                          <p:by x="150000" y="150000"/>
                                        </p:animScale>
                                      </p:childTnLst>
                                    </p:cTn>
                                  </p:par>
                                  <p:par>
                                    <p:cTn id="223" presetID="19" presetClass="emph" presetSubtype="0" fill="hold" nodeType="withEffect">
                                      <p:stCondLst>
                                        <p:cond delay="0"/>
                                      </p:stCondLst>
                                      <p:childTnLst>
                                        <p:animClr clrSpc="rgb" dir="cw">
                                          <p:cBhvr override="childStyle">
                                            <p:cTn id="224" dur="500" fill="hold"/>
                                            <p:tgtEl>
                                              <p:spTgt spid="35"/>
                                            </p:tgtEl>
                                            <p:attrNameLst>
                                              <p:attrName>style.color</p:attrName>
                                            </p:attrNameLst>
                                          </p:cBhvr>
                                          <p:to>
                                            <a:srgbClr val="95ED9A"/>
                                          </p:to>
                                        </p:animClr>
                                        <p:animClr clrSpc="rgb" dir="cw">
                                          <p:cBhvr>
                                            <p:cTn id="225" dur="500" fill="hold"/>
                                            <p:tgtEl>
                                              <p:spTgt spid="35"/>
                                            </p:tgtEl>
                                            <p:attrNameLst>
                                              <p:attrName>fillcolor</p:attrName>
                                            </p:attrNameLst>
                                          </p:cBhvr>
                                          <p:to>
                                            <a:srgbClr val="95ED9A"/>
                                          </p:to>
                                        </p:animClr>
                                        <p:set>
                                          <p:cBhvr>
                                            <p:cTn id="226" dur="500" fill="hold"/>
                                            <p:tgtEl>
                                              <p:spTgt spid="35"/>
                                            </p:tgtEl>
                                            <p:attrNameLst>
                                              <p:attrName>fill.type</p:attrName>
                                            </p:attrNameLst>
                                          </p:cBhvr>
                                          <p:to>
                                            <p:strVal val="solid"/>
                                          </p:to>
                                        </p:set>
                                        <p:set>
                                          <p:cBhvr>
                                            <p:cTn id="22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2969" y="2081843"/>
            <a:ext cx="4191000" cy="3632200"/>
          </a:xfrm>
          <a:prstGeom prst="rect">
            <a:avLst/>
          </a:prstGeom>
        </p:spPr>
      </p:pic>
      <p:pic>
        <p:nvPicPr>
          <p:cNvPr id="2" name="Picture 1">
            <a:extLst>
              <a:ext uri="{FF2B5EF4-FFF2-40B4-BE49-F238E27FC236}">
                <a16:creationId xmlns:a16="http://schemas.microsoft.com/office/drawing/2014/main" id="{99D13F38-F178-6F0E-3644-767C29BA8C18}"/>
              </a:ext>
            </a:extLst>
          </p:cNvPr>
          <p:cNvPicPr>
            <a:picLocks noChangeAspect="1"/>
          </p:cNvPicPr>
          <p:nvPr/>
        </p:nvPicPr>
        <p:blipFill>
          <a:blip r:embed="rId5"/>
          <a:stretch>
            <a:fillRect/>
          </a:stretch>
        </p:blipFill>
        <p:spPr>
          <a:xfrm>
            <a:off x="669903" y="1833132"/>
            <a:ext cx="5099130" cy="4697623"/>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2" name="Graphic 1">
            <a:extLst>
              <a:ext uri="{FF2B5EF4-FFF2-40B4-BE49-F238E27FC236}">
                <a16:creationId xmlns:a16="http://schemas.microsoft.com/office/drawing/2014/main" id="{1F888F4C-8923-4503-23D7-D12FACFFE2D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489" r="19371" b="23581"/>
          <a:stretch/>
        </p:blipFill>
        <p:spPr>
          <a:xfrm>
            <a:off x="524737" y="1009803"/>
            <a:ext cx="5883217" cy="5701549"/>
          </a:xfrm>
          <a:prstGeom prst="rect">
            <a:avLst/>
          </a:prstGeom>
        </p:spPr>
      </p:pic>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4FCF1505-252B-EE86-2212-19B6A340F48A}"/>
              </a:ext>
            </a:extLst>
          </p:cNvPr>
          <p:cNvGrpSpPr/>
          <p:nvPr/>
        </p:nvGrpSpPr>
        <p:grpSpPr>
          <a:xfrm>
            <a:off x="5803718" y="3082936"/>
            <a:ext cx="1787198" cy="1659532"/>
            <a:chOff x="5803718" y="2927659"/>
            <a:chExt cx="1787198" cy="1659532"/>
          </a:xfrm>
        </p:grpSpPr>
        <p:pic>
          <p:nvPicPr>
            <p:cNvPr id="5" name="Picture 4">
              <a:extLst>
                <a:ext uri="{FF2B5EF4-FFF2-40B4-BE49-F238E27FC236}">
                  <a16:creationId xmlns:a16="http://schemas.microsoft.com/office/drawing/2014/main" id="{F3932C01-C592-B13F-60CB-80A16858BA39}"/>
                </a:ext>
              </a:extLst>
            </p:cNvPr>
            <p:cNvPicPr>
              <a:picLocks noChangeAspect="1"/>
            </p:cNvPicPr>
            <p:nvPr/>
          </p:nvPicPr>
          <p:blipFill>
            <a:blip r:embed="rId5"/>
            <a:stretch>
              <a:fillRect/>
            </a:stretch>
          </p:blipFill>
          <p:spPr>
            <a:xfrm>
              <a:off x="5803718" y="2927659"/>
              <a:ext cx="1625600" cy="1574800"/>
            </a:xfrm>
            <a:prstGeom prst="rect">
              <a:avLst/>
            </a:prstGeom>
          </p:spPr>
        </p:pic>
        <p:sp>
          <p:nvSpPr>
            <p:cNvPr id="14" name="TextBox 13">
              <a:extLst>
                <a:ext uri="{FF2B5EF4-FFF2-40B4-BE49-F238E27FC236}">
                  <a16:creationId xmlns:a16="http://schemas.microsoft.com/office/drawing/2014/main" id="{5FD5D6FD-723E-6A7D-45AE-E1FDA5AC04A8}"/>
                </a:ext>
              </a:extLst>
            </p:cNvPr>
            <p:cNvSpPr txBox="1"/>
            <p:nvPr/>
          </p:nvSpPr>
          <p:spPr>
            <a:xfrm>
              <a:off x="6881046" y="3571528"/>
              <a:ext cx="709870" cy="1015663"/>
            </a:xfrm>
            <a:prstGeom prst="rect">
              <a:avLst/>
            </a:prstGeom>
            <a:noFill/>
          </p:spPr>
          <p:txBody>
            <a:bodyPr wrap="square" rtlCol="0">
              <a:spAutoFit/>
            </a:bodyPr>
            <a:lstStyle/>
            <a:p>
              <a:r>
                <a:rPr lang="en-US" sz="6000" b="1" dirty="0"/>
                <a:t>*</a:t>
              </a:r>
            </a:p>
          </p:txBody>
        </p:sp>
      </p:grpSp>
      <p:grpSp>
        <p:nvGrpSpPr>
          <p:cNvPr id="16" name="Group 15">
            <a:extLst>
              <a:ext uri="{FF2B5EF4-FFF2-40B4-BE49-F238E27FC236}">
                <a16:creationId xmlns:a16="http://schemas.microsoft.com/office/drawing/2014/main" id="{6A042211-EECB-8497-1E81-C1BF16BE6705}"/>
              </a:ext>
            </a:extLst>
          </p:cNvPr>
          <p:cNvGrpSpPr/>
          <p:nvPr/>
        </p:nvGrpSpPr>
        <p:grpSpPr>
          <a:xfrm>
            <a:off x="6351145" y="4757437"/>
            <a:ext cx="1925994" cy="1574800"/>
            <a:chOff x="6351145" y="4602160"/>
            <a:chExt cx="1925994" cy="1574800"/>
          </a:xfrm>
        </p:grpSpPr>
        <p:pic>
          <p:nvPicPr>
            <p:cNvPr id="7" name="Picture 6">
              <a:extLst>
                <a:ext uri="{FF2B5EF4-FFF2-40B4-BE49-F238E27FC236}">
                  <a16:creationId xmlns:a16="http://schemas.microsoft.com/office/drawing/2014/main" id="{ED29E7B4-945F-1CCB-3E8C-D3DE1DE61113}"/>
                </a:ext>
              </a:extLst>
            </p:cNvPr>
            <p:cNvPicPr>
              <a:picLocks noChangeAspect="1"/>
            </p:cNvPicPr>
            <p:nvPr/>
          </p:nvPicPr>
          <p:blipFill>
            <a:blip r:embed="rId6"/>
            <a:stretch>
              <a:fillRect/>
            </a:stretch>
          </p:blipFill>
          <p:spPr>
            <a:xfrm>
              <a:off x="6351145" y="4602160"/>
              <a:ext cx="1625600" cy="1574800"/>
            </a:xfrm>
            <a:prstGeom prst="rect">
              <a:avLst/>
            </a:prstGeom>
          </p:spPr>
        </p:pic>
        <p:sp>
          <p:nvSpPr>
            <p:cNvPr id="15" name="TextBox 14">
              <a:extLst>
                <a:ext uri="{FF2B5EF4-FFF2-40B4-BE49-F238E27FC236}">
                  <a16:creationId xmlns:a16="http://schemas.microsoft.com/office/drawing/2014/main" id="{E8D17629-B490-10BE-5460-725A4B418EA2}"/>
                </a:ext>
              </a:extLst>
            </p:cNvPr>
            <p:cNvSpPr txBox="1"/>
            <p:nvPr/>
          </p:nvSpPr>
          <p:spPr>
            <a:xfrm>
              <a:off x="7567269" y="5026753"/>
              <a:ext cx="709870" cy="1015663"/>
            </a:xfrm>
            <a:prstGeom prst="rect">
              <a:avLst/>
            </a:prstGeom>
            <a:noFill/>
          </p:spPr>
          <p:txBody>
            <a:bodyPr wrap="square" rtlCol="0">
              <a:spAutoFit/>
            </a:bodyPr>
            <a:lstStyle/>
            <a:p>
              <a:r>
                <a:rPr lang="en-US" sz="6000" b="1" dirty="0"/>
                <a:t>*</a:t>
              </a:r>
            </a:p>
          </p:txBody>
        </p:sp>
      </p:grpSp>
      <p:grpSp>
        <p:nvGrpSpPr>
          <p:cNvPr id="19" name="Group 18">
            <a:extLst>
              <a:ext uri="{FF2B5EF4-FFF2-40B4-BE49-F238E27FC236}">
                <a16:creationId xmlns:a16="http://schemas.microsoft.com/office/drawing/2014/main" id="{5032B2C6-F2DB-1FE8-ABD4-F49BB8712A4C}"/>
              </a:ext>
            </a:extLst>
          </p:cNvPr>
          <p:cNvGrpSpPr/>
          <p:nvPr/>
        </p:nvGrpSpPr>
        <p:grpSpPr>
          <a:xfrm>
            <a:off x="8455348" y="2876482"/>
            <a:ext cx="3060974" cy="3750709"/>
            <a:chOff x="8455348" y="2876482"/>
            <a:chExt cx="3060974" cy="3750709"/>
          </a:xfrm>
        </p:grpSpPr>
        <p:pic>
          <p:nvPicPr>
            <p:cNvPr id="11" name="Picture 10">
              <a:extLst>
                <a:ext uri="{FF2B5EF4-FFF2-40B4-BE49-F238E27FC236}">
                  <a16:creationId xmlns:a16="http://schemas.microsoft.com/office/drawing/2014/main" id="{0B6CCA95-746D-97E8-4B55-832174FFA858}"/>
                </a:ext>
              </a:extLst>
            </p:cNvPr>
            <p:cNvPicPr>
              <a:picLocks noChangeAspect="1"/>
            </p:cNvPicPr>
            <p:nvPr/>
          </p:nvPicPr>
          <p:blipFill>
            <a:blip r:embed="rId7"/>
            <a:stretch>
              <a:fillRect/>
            </a:stretch>
          </p:blipFill>
          <p:spPr>
            <a:xfrm>
              <a:off x="8455348" y="2876482"/>
              <a:ext cx="1625600" cy="1574800"/>
            </a:xfrm>
            <a:prstGeom prst="rect">
              <a:avLst/>
            </a:prstGeom>
          </p:spPr>
        </p:pic>
        <p:pic>
          <p:nvPicPr>
            <p:cNvPr id="9" name="Picture 8">
              <a:extLst>
                <a:ext uri="{FF2B5EF4-FFF2-40B4-BE49-F238E27FC236}">
                  <a16:creationId xmlns:a16="http://schemas.microsoft.com/office/drawing/2014/main" id="{A01B4DC2-6727-78F6-BB86-07DAFF91C3C1}"/>
                </a:ext>
              </a:extLst>
            </p:cNvPr>
            <p:cNvPicPr>
              <a:picLocks noChangeAspect="1"/>
            </p:cNvPicPr>
            <p:nvPr/>
          </p:nvPicPr>
          <p:blipFill>
            <a:blip r:embed="rId8"/>
            <a:stretch>
              <a:fillRect/>
            </a:stretch>
          </p:blipFill>
          <p:spPr>
            <a:xfrm>
              <a:off x="9237002" y="4034277"/>
              <a:ext cx="1625600" cy="1574800"/>
            </a:xfrm>
            <a:prstGeom prst="rect">
              <a:avLst/>
            </a:prstGeom>
          </p:spPr>
        </p:pic>
        <p:sp>
          <p:nvSpPr>
            <p:cNvPr id="18" name="TextBox 17">
              <a:extLst>
                <a:ext uri="{FF2B5EF4-FFF2-40B4-BE49-F238E27FC236}">
                  <a16:creationId xmlns:a16="http://schemas.microsoft.com/office/drawing/2014/main" id="{0BEBF535-A462-548A-21D7-617F0C135AEB}"/>
                </a:ext>
              </a:extLst>
            </p:cNvPr>
            <p:cNvSpPr txBox="1"/>
            <p:nvPr/>
          </p:nvSpPr>
          <p:spPr>
            <a:xfrm>
              <a:off x="9132368" y="5673084"/>
              <a:ext cx="2383954" cy="954107"/>
            </a:xfrm>
            <a:prstGeom prst="rect">
              <a:avLst/>
            </a:prstGeom>
            <a:noFill/>
          </p:spPr>
          <p:txBody>
            <a:bodyPr wrap="square" rtlCol="0">
              <a:spAutoFit/>
            </a:bodyPr>
            <a:lstStyle/>
            <a:p>
              <a:r>
                <a:rPr lang="en-US" dirty="0"/>
                <a:t>namespace = default</a:t>
              </a:r>
            </a:p>
            <a:p>
              <a:r>
                <a:rPr lang="en-US" dirty="0"/>
                <a:t>privilege = true</a:t>
              </a:r>
            </a:p>
            <a:p>
              <a:r>
                <a:rPr lang="en-US" dirty="0"/>
                <a:t>no labels</a:t>
              </a:r>
            </a:p>
            <a:p>
              <a:endParaRPr lang="en-US" dirty="0"/>
            </a:p>
          </p:txBody>
        </p:sp>
      </p:grpSp>
      <p:pic>
        <p:nvPicPr>
          <p:cNvPr id="5122" name="Picture 2" descr="Wild Wild West All-Weather Sign Banner">
            <a:extLst>
              <a:ext uri="{FF2B5EF4-FFF2-40B4-BE49-F238E27FC236}">
                <a16:creationId xmlns:a16="http://schemas.microsoft.com/office/drawing/2014/main" id="{E0D229CF-7947-8372-2201-60F3E5053BE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280" b="32621"/>
          <a:stretch/>
        </p:blipFill>
        <p:spPr bwMode="auto">
          <a:xfrm>
            <a:off x="964478" y="837279"/>
            <a:ext cx="6858000" cy="254428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No sign with solid fill">
            <a:extLst>
              <a:ext uri="{FF2B5EF4-FFF2-40B4-BE49-F238E27FC236}">
                <a16:creationId xmlns:a16="http://schemas.microsoft.com/office/drawing/2014/main" id="{F5D5505C-3570-8CAB-6C7F-8026113CC4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24074" y="3799912"/>
            <a:ext cx="582283" cy="582283"/>
          </a:xfrm>
          <a:prstGeom prst="rect">
            <a:avLst/>
          </a:prstGeom>
        </p:spPr>
      </p:pic>
      <p:pic>
        <p:nvPicPr>
          <p:cNvPr id="22" name="Graphic 21" descr="No sign with solid fill">
            <a:extLst>
              <a:ext uri="{FF2B5EF4-FFF2-40B4-BE49-F238E27FC236}">
                <a16:creationId xmlns:a16="http://schemas.microsoft.com/office/drawing/2014/main" id="{07F7BBC7-C48F-B361-30C8-D6783E6C94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1692" y="5253695"/>
            <a:ext cx="582283" cy="582283"/>
          </a:xfrm>
          <a:prstGeom prst="rect">
            <a:avLst/>
          </a:prstGeom>
        </p:spPr>
      </p:pic>
      <p:pic>
        <p:nvPicPr>
          <p:cNvPr id="23" name="Graphic 22" descr="No sign with solid fill">
            <a:extLst>
              <a:ext uri="{FF2B5EF4-FFF2-40B4-BE49-F238E27FC236}">
                <a16:creationId xmlns:a16="http://schemas.microsoft.com/office/drawing/2014/main" id="{3BD00280-35D6-1A39-0310-0F8F5F530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47096" y="5494491"/>
            <a:ext cx="1216861" cy="1216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9" presetClass="entr" presetSubtype="0" fill="hold" nodeType="afterEffect">
                                  <p:stCondLst>
                                    <p:cond delay="5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dissolve">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 – Admission Control</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8842586" y="5370727"/>
            <a:ext cx="2056818"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lang="en-US"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36269" y="3757587"/>
            <a:ext cx="3017154" cy="2701635"/>
          </a:xfrm>
          <a:prstGeom prst="rect">
            <a:avLst/>
          </a:prstGeom>
        </p:spPr>
      </p:pic>
      <p:pic>
        <p:nvPicPr>
          <p:cNvPr id="6146" name="Picture 2" descr="Diagram showing the flow of admission controllers. First API Handler, then Auth, then the mutating admission controllers with their webhooks, then the object schema validation, then the validating admission controllers with their webhooks, and finally persistence in ETCD.">
            <a:extLst>
              <a:ext uri="{FF2B5EF4-FFF2-40B4-BE49-F238E27FC236}">
                <a16:creationId xmlns:a16="http://schemas.microsoft.com/office/drawing/2014/main" id="{ED441C47-5CDD-E51C-0C7C-26D05349D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62343"/>
            <a:ext cx="11808196" cy="3545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3C9F62-15C0-9199-1470-7198A9B50A67}"/>
              </a:ext>
            </a:extLst>
          </p:cNvPr>
          <p:cNvSpPr txBox="1"/>
          <p:nvPr/>
        </p:nvSpPr>
        <p:spPr>
          <a:xfrm>
            <a:off x="176770" y="4767941"/>
            <a:ext cx="4106827" cy="1631216"/>
          </a:xfrm>
          <a:prstGeom prst="rect">
            <a:avLst/>
          </a:prstGeom>
          <a:noFill/>
        </p:spPr>
        <p:txBody>
          <a:bodyPr wrap="square" rtlCol="0">
            <a:spAutoFit/>
          </a:bodyPr>
          <a:lstStyle/>
          <a:p>
            <a:r>
              <a:rPr lang="en-US" sz="2000" dirty="0"/>
              <a:t>Admission Controllers intercept and process requests to the Kubernetes API before the object is created. They can validate or mutate.</a:t>
            </a:r>
          </a:p>
        </p:txBody>
      </p:sp>
    </p:spTree>
    <p:extLst>
      <p:ext uri="{BB962C8B-B14F-4D97-AF65-F5344CB8AC3E}">
        <p14:creationId xmlns:p14="http://schemas.microsoft.com/office/powerpoint/2010/main" val="1305153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8" name="TextBox 7">
            <a:extLst>
              <a:ext uri="{FF2B5EF4-FFF2-40B4-BE49-F238E27FC236}">
                <a16:creationId xmlns:a16="http://schemas.microsoft.com/office/drawing/2014/main" id="{B6C600A1-4A86-3D90-4AB6-209F77A0FD38}"/>
              </a:ext>
            </a:extLst>
          </p:cNvPr>
          <p:cNvSpPr txBox="1"/>
          <p:nvPr/>
        </p:nvSpPr>
        <p:spPr>
          <a:xfrm>
            <a:off x="395506" y="5892800"/>
            <a:ext cx="11796493" cy="461665"/>
          </a:xfrm>
          <a:prstGeom prst="rect">
            <a:avLst/>
          </a:prstGeom>
          <a:noFill/>
        </p:spPr>
        <p:txBody>
          <a:bodyPr wrap="square" rtlCol="0">
            <a:spAutoFit/>
          </a:bodyPr>
          <a:lstStyle/>
          <a:p>
            <a:r>
              <a:rPr lang="en-US" sz="2400" b="0" i="0" u="none" strike="noStrike" cap="none" dirty="0">
                <a:solidFill>
                  <a:srgbClr val="262626"/>
                </a:solidFill>
                <a:latin typeface="Arial"/>
                <a:ea typeface="Arial"/>
                <a:cs typeface="Arial"/>
                <a:sym typeface="Arial"/>
              </a:rPr>
              <a:t>Slides and Lab</a:t>
            </a:r>
            <a:r>
              <a:rPr lang="en-US" sz="2400" dirty="0">
                <a:solidFill>
                  <a:srgbClr val="262626"/>
                </a:solidFill>
              </a:rPr>
              <a:t> are available </a:t>
            </a:r>
            <a:r>
              <a:rPr lang="en-US" sz="2400" dirty="0">
                <a:solidFill>
                  <a:srgbClr val="262626"/>
                </a:solidFill>
                <a:hlinkClick r:id="rId3"/>
              </a:rPr>
              <a:t>https://github.com/cloudnativeessentials/kubecon2023</a:t>
            </a:r>
            <a:endParaRPr lang="en-US" sz="2400" b="0" i="0" u="none" strike="noStrike" cap="none" dirty="0">
              <a:solidFill>
                <a:srgbClr val="262626"/>
              </a:solidFill>
              <a:latin typeface="Arial"/>
              <a:ea typeface="Arial"/>
              <a:cs typeface="Arial"/>
              <a:sym typeface="Arial"/>
            </a:endParaRPr>
          </a:p>
        </p:txBody>
      </p:sp>
      <p:sp>
        <p:nvSpPr>
          <p:cNvPr id="4" name="Google Shape;169;g24dc731f540_0_105">
            <a:extLst>
              <a:ext uri="{FF2B5EF4-FFF2-40B4-BE49-F238E27FC236}">
                <a16:creationId xmlns:a16="http://schemas.microsoft.com/office/drawing/2014/main" id="{BAF63A98-999C-9A8E-30AB-78C13268EC00}"/>
              </a:ext>
            </a:extLst>
          </p:cNvPr>
          <p:cNvSpPr txBox="1"/>
          <p:nvPr/>
        </p:nvSpPr>
        <p:spPr>
          <a:xfrm>
            <a:off x="5137265" y="1241313"/>
            <a:ext cx="6784442" cy="437537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4"/>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grpSp>
        <p:nvGrpSpPr>
          <p:cNvPr id="16" name="Group 15">
            <a:extLst>
              <a:ext uri="{FF2B5EF4-FFF2-40B4-BE49-F238E27FC236}">
                <a16:creationId xmlns:a16="http://schemas.microsoft.com/office/drawing/2014/main" id="{82497B51-81C7-854A-2F9A-352D0FC59F37}"/>
              </a:ext>
            </a:extLst>
          </p:cNvPr>
          <p:cNvGrpSpPr/>
          <p:nvPr/>
        </p:nvGrpSpPr>
        <p:grpSpPr>
          <a:xfrm>
            <a:off x="383804" y="980094"/>
            <a:ext cx="4387701" cy="4422596"/>
            <a:chOff x="383804" y="980094"/>
            <a:chExt cx="4387701" cy="4422596"/>
          </a:xfrm>
        </p:grpSpPr>
        <p:pic>
          <p:nvPicPr>
            <p:cNvPr id="14" name="Picture 13">
              <a:extLst>
                <a:ext uri="{FF2B5EF4-FFF2-40B4-BE49-F238E27FC236}">
                  <a16:creationId xmlns:a16="http://schemas.microsoft.com/office/drawing/2014/main" id="{9B4EB04C-CDB8-5183-FDC4-3E44C46B1431}"/>
                </a:ext>
              </a:extLst>
            </p:cNvPr>
            <p:cNvPicPr>
              <a:picLocks noChangeAspect="1"/>
            </p:cNvPicPr>
            <p:nvPr/>
          </p:nvPicPr>
          <p:blipFill rotWithShape="1">
            <a:blip r:embed="rId5"/>
            <a:srcRect t="-1" b="26577"/>
            <a:stretch/>
          </p:blipFill>
          <p:spPr>
            <a:xfrm>
              <a:off x="383804" y="980094"/>
              <a:ext cx="4387701" cy="4375376"/>
            </a:xfrm>
            <a:prstGeom prst="rect">
              <a:avLst/>
            </a:prstGeom>
          </p:spPr>
        </p:pic>
        <p:pic>
          <p:nvPicPr>
            <p:cNvPr id="15" name="Picture 14">
              <a:extLst>
                <a:ext uri="{FF2B5EF4-FFF2-40B4-BE49-F238E27FC236}">
                  <a16:creationId xmlns:a16="http://schemas.microsoft.com/office/drawing/2014/main" id="{CAFAC5E4-C000-D8DD-6CDB-93A3032153E8}"/>
                </a:ext>
              </a:extLst>
            </p:cNvPr>
            <p:cNvPicPr>
              <a:picLocks noChangeAspect="1"/>
            </p:cNvPicPr>
            <p:nvPr/>
          </p:nvPicPr>
          <p:blipFill>
            <a:blip r:embed="rId6"/>
            <a:stretch>
              <a:fillRect/>
            </a:stretch>
          </p:blipFill>
          <p:spPr>
            <a:xfrm>
              <a:off x="450404" y="1745090"/>
              <a:ext cx="4254500" cy="3657600"/>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23118</TotalTime>
  <Words>1975</Words>
  <Application>Microsoft Macintosh PowerPoint</Application>
  <PresentationFormat>Widescreen</PresentationFormat>
  <Paragraphs>248</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134</cp:revision>
  <dcterms:created xsi:type="dcterms:W3CDTF">2019-07-29T21:37:05Z</dcterms:created>
  <dcterms:modified xsi:type="dcterms:W3CDTF">2023-11-07T03:50:36Z</dcterms:modified>
</cp:coreProperties>
</file>